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4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4516" r:id="rId2"/>
    <p:sldMasterId id="2147484291" r:id="rId3"/>
    <p:sldMasterId id="2147484528" r:id="rId4"/>
    <p:sldMasterId id="2147484502" r:id="rId5"/>
  </p:sldMasterIdLst>
  <p:notesMasterIdLst>
    <p:notesMasterId r:id="rId23"/>
  </p:notesMasterIdLst>
  <p:sldIdLst>
    <p:sldId id="299" r:id="rId6"/>
    <p:sldId id="300" r:id="rId7"/>
    <p:sldId id="301" r:id="rId8"/>
    <p:sldId id="304" r:id="rId9"/>
    <p:sldId id="305" r:id="rId10"/>
    <p:sldId id="306" r:id="rId11"/>
    <p:sldId id="312" r:id="rId12"/>
    <p:sldId id="313" r:id="rId13"/>
    <p:sldId id="302" r:id="rId14"/>
    <p:sldId id="303" r:id="rId15"/>
    <p:sldId id="307" r:id="rId16"/>
    <p:sldId id="308" r:id="rId17"/>
    <p:sldId id="309" r:id="rId18"/>
    <p:sldId id="310" r:id="rId19"/>
    <p:sldId id="311" r:id="rId20"/>
    <p:sldId id="314" r:id="rId21"/>
    <p:sldId id="315" r:id="rId22"/>
  </p:sldIdLst>
  <p:sldSz cx="17327563" cy="9747250"/>
  <p:notesSz cx="6858000" cy="9144000"/>
  <p:defaultTextStyle>
    <a:defPPr>
      <a:defRPr lang="en-US"/>
    </a:defPPr>
    <a:lvl1pPr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773113" indent="-315913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1546225" indent="-631825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2319338" indent="-9477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3094038" indent="-12652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070">
          <p15:clr>
            <a:srgbClr val="A4A3A4"/>
          </p15:clr>
        </p15:guide>
        <p15:guide id="2" pos="54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C9C9"/>
    <a:srgbClr val="CFCFCF"/>
    <a:srgbClr val="ECECE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>
      <p:cViewPr varScale="1">
        <p:scale>
          <a:sx n="38" d="100"/>
          <a:sy n="38" d="100"/>
        </p:scale>
        <p:origin x="-984" y="-120"/>
      </p:cViewPr>
      <p:guideLst>
        <p:guide orient="horz" pos="3070"/>
        <p:guide pos="5457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jpg>
</file>

<file path=ppt/media/image27.png>
</file>

<file path=ppt/media/image28.jpg>
</file>

<file path=ppt/media/image29.png>
</file>

<file path=ppt/media/image3.png>
</file>

<file path=ppt/media/image30.jp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0446B5-9575-414A-8051-8D0B7DCD405A}" type="datetimeFigureOut">
              <a:rPr lang="en-US" smtClean="0"/>
              <a:t>11/5/14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83177-50F0-40F0-A851-020B23A72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596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6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8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2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Relationship Id="rId3" Type="http://schemas.openxmlformats.org/officeDocument/2006/relationships/image" Target="../media/image1.emf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.emf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Relationship Id="rId3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png"/><Relationship Id="rId3" Type="http://schemas.openxmlformats.org/officeDocument/2006/relationships/image" Target="../media/image1.emf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7.png"/><Relationship Id="rId3" Type="http://schemas.openxmlformats.org/officeDocument/2006/relationships/image" Target="../media/image1.emf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png"/><Relationship Id="rId3" Type="http://schemas.openxmlformats.org/officeDocument/2006/relationships/image" Target="../media/image1.emf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9.jp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0.jp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1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2.jp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3.jp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4.jpg"/><Relationship Id="rId3" Type="http://schemas.openxmlformats.org/officeDocument/2006/relationships/image" Target="../media/image25.pn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6.jpg"/><Relationship Id="rId3" Type="http://schemas.openxmlformats.org/officeDocument/2006/relationships/image" Target="../media/image27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8.jpg"/><Relationship Id="rId3" Type="http://schemas.openxmlformats.org/officeDocument/2006/relationships/image" Target="../media/image29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0.jpg"/><Relationship Id="rId3" Type="http://schemas.openxmlformats.org/officeDocument/2006/relationships/image" Target="../media/image31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2.jpg"/><Relationship Id="rId3" Type="http://schemas.openxmlformats.org/officeDocument/2006/relationships/image" Target="../media/image3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10146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9289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60058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01744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500"/>
              </a:lnSpc>
              <a:buNone/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40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85497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4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5912168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sz="4000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/>
            </a:lvl3pPr>
            <a:lvl4pPr>
              <a:defRPr sz="2800">
                <a:solidFill>
                  <a:schemeClr val="bg2">
                    <a:lumMod val="75000"/>
                  </a:schemeClr>
                </a:solidFill>
              </a:defRPr>
            </a:lvl4pPr>
            <a:lvl5pPr>
              <a:defRPr sz="28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43169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main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516" y="1379334"/>
            <a:ext cx="7414574" cy="583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318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-0.00033 C -0.00522 -0.00342 -0.0022 -0.01873 -0.0043 -0.02883 C -0.00641 -0.03941 -0.00604 -0.05244 -0.00293 -0.05896 C -0.00201 -0.0601 0.00449 -0.07248 0.00578 -0.07492 C 0.00862 -0.07899 0.0208 -0.08013 0.01961 -0.08534 C 0.01814 -0.09121 0.0033 -0.08844 -0.00302 -0.09365 C -0.00879 -0.09886 -0.01521 -0.09479 -0.01401 -0.08779 C -0.01328 -0.0816 -0.01319 -0.01954 -0.00989 -0.01743 C -0.00888 -0.01661 0.00687 -0.01954 0.0088 -0.01808 C 0.01219 -0.01384 0.02053 -0.04186 0.02263 -0.01629 C 0.02392 0.00521 0.00358 0.00032 -0.00018 -0.00033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46 -0.00016 C 0.00458 0.02199 0.00724 0.0798 0.00669 0.08469 C 0.00632 0.08941 -2.80348E-6 0.09967 -0.00275 0.02866 C -0.01099 -0.03322 -0.02125 -0.04251 -0.02089 -0.04723 C -0.02034 -0.05212 -0.00421 -0.02215 0.00046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5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15330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797425"/>
            <a:ext cx="17327563" cy="49498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3" name="Picture 2" descr="brightcove_ppt_medi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9" y="6218683"/>
            <a:ext cx="6992436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0051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ing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brightcove_ppt_marketing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8" y="6218683"/>
            <a:ext cx="9293173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559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996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terprise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lockup-enterprise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81" y="6210745"/>
            <a:ext cx="9293173" cy="190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7982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797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1315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69602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pi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8607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indig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6547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ack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31863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011280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5237836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788213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61274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0017180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form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964171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365" y="3349625"/>
            <a:ext cx="11990832" cy="2282952"/>
          </a:xfrm>
          <a:prstGeom prst="rect">
            <a:avLst/>
          </a:prstGeom>
          <a:effectLst>
            <a:outerShdw blurRad="50800" dist="38100" dir="5400000" algn="t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8126514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nce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873" y="3349625"/>
            <a:ext cx="7671816" cy="228295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63503079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z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029" y="3355721"/>
            <a:ext cx="10509504" cy="227990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461031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allery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12" y="3273425"/>
            <a:ext cx="9182100" cy="22987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454257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aller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rightcove-perform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1281" y="3273425"/>
            <a:ext cx="9525000" cy="2311151"/>
          </a:xfrm>
          <a:prstGeom prst="rect">
            <a:avLst/>
          </a:prstGeom>
          <a:effectLst>
            <a:outerShdw blurRad="50800" dist="38100" dir="5400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582390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35903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500"/>
              </a:lnSpc>
              <a:buNone/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40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348479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4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903325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bulleted lis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sz="400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>
                <a:solidFill>
                  <a:schemeClr val="bg2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bg2">
                    <a:lumMod val="75000"/>
                  </a:schemeClr>
                </a:solidFill>
              </a:defRPr>
            </a:lvl4pPr>
            <a:lvl5pPr>
              <a:defRPr sz="28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77558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72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36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0246923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926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theme" Target="../theme/theme2.xml"/><Relationship Id="rId9" Type="http://schemas.openxmlformats.org/officeDocument/2006/relationships/image" Target="../media/image4.png"/><Relationship Id="rId10" Type="http://schemas.openxmlformats.org/officeDocument/2006/relationships/image" Target="../media/image1.emf"/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6.xml"/><Relationship Id="rId12" Type="http://schemas.openxmlformats.org/officeDocument/2006/relationships/theme" Target="../theme/theme3.xml"/><Relationship Id="rId13" Type="http://schemas.openxmlformats.org/officeDocument/2006/relationships/image" Target="../media/image5.png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4" Type="http://schemas.openxmlformats.org/officeDocument/2006/relationships/slideLayout" Target="../slideLayouts/slideLayout30.xml"/><Relationship Id="rId5" Type="http://schemas.openxmlformats.org/officeDocument/2006/relationships/slideLayout" Target="../slideLayouts/slideLayout31.xml"/><Relationship Id="rId6" Type="http://schemas.openxmlformats.org/officeDocument/2006/relationships/theme" Target="../theme/theme4.xml"/><Relationship Id="rId1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8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6.xml"/><Relationship Id="rId6" Type="http://schemas.openxmlformats.org/officeDocument/2006/relationships/theme" Target="../theme/theme5.xml"/><Relationship Id="rId1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smtClean="0"/>
              <a:t> |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72" r:id="rId1"/>
    <p:sldLayoutId id="2147484515" r:id="rId2"/>
    <p:sldLayoutId id="2147484473" r:id="rId3"/>
    <p:sldLayoutId id="2147484474" r:id="rId4"/>
    <p:sldLayoutId id="2147484495" r:id="rId5"/>
    <p:sldLayoutId id="2147484496" r:id="rId6"/>
    <p:sldLayoutId id="2147484534" r:id="rId7"/>
    <p:sldLayoutId id="2147484536" r:id="rId8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4800" b="1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4000" kern="1200">
          <a:solidFill>
            <a:srgbClr val="606163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rgbClr val="606163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rgbClr val="606163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EFEFF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rgbClr val="EFEFF0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©2014 </a:t>
            </a:r>
            <a:r>
              <a:rPr lang="en-US" dirty="0" err="1" smtClean="0"/>
              <a:t>Brightcove</a:t>
            </a:r>
            <a:r>
              <a:rPr lang="en-US" dirty="0" smtClean="0"/>
              <a:t> </a:t>
            </a:r>
            <a:r>
              <a:rPr lang="en-US" dirty="0" err="1" smtClean="0"/>
              <a:t>Inc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01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7" r:id="rId1"/>
    <p:sldLayoutId id="2147484518" r:id="rId2"/>
    <p:sldLayoutId id="2147484519" r:id="rId3"/>
    <p:sldLayoutId id="2147484520" r:id="rId4"/>
    <p:sldLayoutId id="2147484521" r:id="rId5"/>
    <p:sldLayoutId id="2147484522" r:id="rId6"/>
    <p:sldLayoutId id="2147484535" r:id="rId7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4800" b="1" kern="1200">
          <a:solidFill>
            <a:schemeClr val="bg2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4000" kern="1200">
          <a:solidFill>
            <a:srgbClr val="EFEFF0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Placeholder 12"/>
          <p:cNvSpPr>
            <a:spLocks noGrp="1"/>
          </p:cNvSpPr>
          <p:nvPr>
            <p:ph type="title"/>
          </p:nvPr>
        </p:nvSpPr>
        <p:spPr bwMode="auto">
          <a:xfrm>
            <a:off x="866775" y="2366011"/>
            <a:ext cx="15594013" cy="2975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77" r:id="rId1"/>
    <p:sldLayoutId id="2147484501" r:id="rId2"/>
    <p:sldLayoutId id="2147484497" r:id="rId3"/>
    <p:sldLayoutId id="2147484498" r:id="rId4"/>
    <p:sldLayoutId id="2147484527" r:id="rId5"/>
    <p:sldLayoutId id="2147484490" r:id="rId6"/>
    <p:sldLayoutId id="2147484491" r:id="rId7"/>
    <p:sldLayoutId id="2147484492" r:id="rId8"/>
    <p:sldLayoutId id="2147484493" r:id="rId9"/>
    <p:sldLayoutId id="2147484525" r:id="rId10"/>
    <p:sldLayoutId id="2147484526" r:id="rId11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7200" b="1" kern="1200">
          <a:solidFill>
            <a:srgbClr val="595959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8072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9" r:id="rId1"/>
    <p:sldLayoutId id="2147484530" r:id="rId2"/>
    <p:sldLayoutId id="2147484531" r:id="rId3"/>
    <p:sldLayoutId id="2147484532" r:id="rId4"/>
    <p:sldLayoutId id="2147484533" r:id="rId5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29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3" r:id="rId1"/>
    <p:sldLayoutId id="2147484511" r:id="rId2"/>
    <p:sldLayoutId id="2147484512" r:id="rId3"/>
    <p:sldLayoutId id="2147484523" r:id="rId4"/>
    <p:sldLayoutId id="2147484524" r:id="rId5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hyperlink" Target="http://files.brightcove.com/oauth-exercises.zip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files.brightcove.com/oauth-exercises.zip" TargetMode="External"/><Relationship Id="rId3" Type="http://schemas.openxmlformats.org/officeDocument/2006/relationships/hyperlink" Target="http://cygwin.com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auth.brightcove.com/v3/client_credentials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solutions.brightcove.com:8006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github.com/BrightcoveLearning/Oauth-API-Training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Relationship Id="rId3" Type="http://schemas.openxmlformats.org/officeDocument/2006/relationships/hyperlink" Target="http://oauth.net/2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auth.brightcove.com/v3/client_credentials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Working with OAuth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Robert </a:t>
            </a:r>
            <a:r>
              <a:rPr lang="en-US" dirty="0" smtClean="0"/>
              <a:t>Crooks</a:t>
            </a:r>
          </a:p>
          <a:p>
            <a:pPr marL="0" lvl="1" indent="0">
              <a:spcBef>
                <a:spcPts val="0"/>
              </a:spcBef>
              <a:spcAft>
                <a:spcPts val="1200"/>
              </a:spcAft>
            </a:pPr>
            <a:r>
              <a:rPr lang="en-US" sz="3200" dirty="0">
                <a:hlinkClick r:id="rId2"/>
              </a:rPr>
              <a:t>http://files.brightcove.com/oauth-exercises.zip</a:t>
            </a:r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2704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Access to the OAuth UI in Studio</a:t>
            </a:r>
          </a:p>
          <a:p>
            <a:pPr lvl="1"/>
            <a:r>
              <a:rPr lang="en-US" dirty="0" smtClean="0"/>
              <a:t>But note that not all API operations are there yet</a:t>
            </a:r>
          </a:p>
          <a:p>
            <a:r>
              <a:rPr lang="en-US" dirty="0" smtClean="0"/>
              <a:t>Alternatively, make an API call to the OAuth API</a:t>
            </a:r>
          </a:p>
          <a:p>
            <a:pPr lvl="1"/>
            <a:r>
              <a:rPr lang="en-US" dirty="0" smtClean="0"/>
              <a:t>You will need your BC_TOKEN</a:t>
            </a:r>
          </a:p>
          <a:p>
            <a:pPr lvl="1"/>
            <a:r>
              <a:rPr lang="en-US" dirty="0" smtClean="0"/>
              <a:t>You will also need the operations you </a:t>
            </a:r>
            <a:r>
              <a:rPr lang="en-US" smtClean="0"/>
              <a:t>want access to</a:t>
            </a:r>
            <a:endParaRPr lang="en-US" dirty="0" smtClean="0"/>
          </a:p>
          <a:p>
            <a:pPr lvl="1"/>
            <a:r>
              <a:rPr lang="en-US" dirty="0" smtClean="0"/>
              <a:t>Get the BC_TOKEN from browser cookies</a:t>
            </a:r>
          </a:p>
          <a:p>
            <a:pPr lvl="2"/>
            <a:r>
              <a:rPr lang="en-US" dirty="0" smtClean="0"/>
              <a:t>You must be in Studio</a:t>
            </a:r>
          </a:p>
          <a:p>
            <a:pPr lvl="2"/>
            <a:r>
              <a:rPr lang="en-US" dirty="0" smtClean="0"/>
              <a:t>You must be in the account you want to use the API on</a:t>
            </a:r>
          </a:p>
          <a:p>
            <a:r>
              <a:rPr lang="en-US" dirty="0" smtClean="0"/>
              <a:t>Save the </a:t>
            </a:r>
            <a:r>
              <a:rPr lang="en-US" dirty="0" err="1" smtClean="0"/>
              <a:t>client_id</a:t>
            </a:r>
            <a:r>
              <a:rPr lang="en-US" dirty="0" smtClean="0"/>
              <a:t> and </a:t>
            </a:r>
            <a:r>
              <a:rPr lang="en-US" dirty="0" err="1" smtClean="0"/>
              <a:t>client_secret</a:t>
            </a:r>
            <a:r>
              <a:rPr lang="en-US" dirty="0"/>
              <a:t> </a:t>
            </a:r>
            <a:r>
              <a:rPr lang="en-US" dirty="0" smtClean="0"/>
              <a:t>where you can find them!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10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3949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Hands-on: Get Client Credentials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this exercise, we will make a call to the </a:t>
            </a:r>
            <a:r>
              <a:rPr lang="en-US" dirty="0" err="1" smtClean="0"/>
              <a:t>OAuth</a:t>
            </a:r>
            <a:r>
              <a:rPr lang="en-US" dirty="0" smtClean="0"/>
              <a:t> API to get client credentials for the CMS API</a:t>
            </a:r>
          </a:p>
          <a:p>
            <a:r>
              <a:rPr lang="en-US" dirty="0" smtClean="0"/>
              <a:t>What you will need:</a:t>
            </a:r>
          </a:p>
          <a:p>
            <a:pPr lvl="1"/>
            <a:r>
              <a:rPr lang="en-US" dirty="0" smtClean="0"/>
              <a:t>Files for the exercises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http://files.brightcove.com</a:t>
            </a:r>
            <a:r>
              <a:rPr lang="en-US" dirty="0" smtClean="0">
                <a:hlinkClick r:id="rId2"/>
              </a:rPr>
              <a:t>/oauth-exercises.zip</a:t>
            </a:r>
            <a:endParaRPr lang="en-US" dirty="0" smtClean="0"/>
          </a:p>
          <a:p>
            <a:pPr lvl="1"/>
            <a:r>
              <a:rPr lang="en-US" dirty="0" smtClean="0"/>
              <a:t>A browser to access Studio</a:t>
            </a:r>
          </a:p>
          <a:p>
            <a:pPr lvl="1"/>
            <a:r>
              <a:rPr lang="en-US" dirty="0" smtClean="0"/>
              <a:t>Ability to run CURL commands (native on Macs; for Windows, </a:t>
            </a:r>
            <a:r>
              <a:rPr lang="en-US" dirty="0"/>
              <a:t>you can get these tools by installing </a:t>
            </a:r>
            <a:r>
              <a:rPr lang="en-US" dirty="0" err="1">
                <a:hlinkClick r:id="rId3"/>
              </a:rPr>
              <a:t>cygwin</a:t>
            </a:r>
            <a:r>
              <a:rPr lang="en-US" dirty="0"/>
              <a:t>. During the install you will be prompted for packages to install. Open the Net package, then check the curl option and then finish the installation</a:t>
            </a:r>
            <a:r>
              <a:rPr lang="en-US" dirty="0" smtClean="0"/>
              <a:t>.)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11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2449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Your BC_TOKEN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dirty="0" smtClean="0"/>
              <a:t>Login to </a:t>
            </a:r>
            <a:r>
              <a:rPr lang="en-US" dirty="0" err="1" smtClean="0"/>
              <a:t>Brightcove</a:t>
            </a:r>
            <a:r>
              <a:rPr lang="en-US" dirty="0" smtClean="0"/>
              <a:t> Studio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Open the Developer Console in your browser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Paste the following lines of JavaScript at the console prompt and press Return (this code is in </a:t>
            </a:r>
            <a:r>
              <a:rPr lang="en-US" dirty="0" err="1" smtClean="0"/>
              <a:t>JavaScript.js</a:t>
            </a:r>
            <a:r>
              <a:rPr lang="en-US" dirty="0" smtClean="0"/>
              <a:t>):</a:t>
            </a:r>
          </a:p>
          <a:p>
            <a:pPr marL="908050" lvl="4" indent="0">
              <a:buNone/>
            </a:pPr>
            <a:r>
              <a:rPr lang="en-US" sz="3200" dirty="0" err="1"/>
              <a:t>var</a:t>
            </a:r>
            <a:r>
              <a:rPr lang="en-US" sz="3200" dirty="0"/>
              <a:t> </a:t>
            </a:r>
            <a:r>
              <a:rPr lang="en-US" sz="3200" dirty="0" err="1"/>
              <a:t>cookiesArray</a:t>
            </a:r>
            <a:r>
              <a:rPr lang="en-US" sz="3200" dirty="0"/>
              <a:t> = </a:t>
            </a:r>
            <a:r>
              <a:rPr lang="en-US" sz="3200" dirty="0" err="1"/>
              <a:t>document.cookie.split</a:t>
            </a:r>
            <a:r>
              <a:rPr lang="en-US" sz="3200" dirty="0"/>
              <a:t>(";"), </a:t>
            </a:r>
            <a:r>
              <a:rPr lang="en-US" sz="3200" dirty="0" err="1"/>
              <a:t>cookiesObj</a:t>
            </a:r>
            <a:r>
              <a:rPr lang="en-US" sz="3200" dirty="0"/>
              <a:t> = {}, </a:t>
            </a:r>
            <a:r>
              <a:rPr lang="en-US" sz="3200" dirty="0" err="1"/>
              <a:t>i</a:t>
            </a:r>
            <a:r>
              <a:rPr lang="en-US" sz="3200" dirty="0"/>
              <a:t>, </a:t>
            </a:r>
            <a:r>
              <a:rPr lang="en-US" sz="3200" dirty="0" err="1"/>
              <a:t>tmpArray</a:t>
            </a:r>
            <a:r>
              <a:rPr lang="en-US" sz="3200" dirty="0"/>
              <a:t> = []</a:t>
            </a:r>
            <a:r>
              <a:rPr lang="en-US" sz="3200" i="1" dirty="0"/>
              <a:t>;</a:t>
            </a:r>
            <a:endParaRPr lang="en-US" sz="3200" dirty="0"/>
          </a:p>
          <a:p>
            <a:pPr marL="908050" lvl="4" indent="0">
              <a:buNone/>
            </a:pPr>
            <a:r>
              <a:rPr lang="en-US" sz="3200" dirty="0"/>
              <a:t>for (</a:t>
            </a:r>
            <a:r>
              <a:rPr lang="en-US" sz="3200" dirty="0" err="1"/>
              <a:t>i</a:t>
            </a:r>
            <a:r>
              <a:rPr lang="en-US" sz="3200" dirty="0"/>
              <a:t> = 0</a:t>
            </a:r>
            <a:r>
              <a:rPr lang="en-US" sz="3200" i="1" dirty="0"/>
              <a:t>; </a:t>
            </a:r>
            <a:r>
              <a:rPr lang="en-US" sz="3200" i="1" dirty="0" err="1"/>
              <a:t>i</a:t>
            </a:r>
            <a:r>
              <a:rPr lang="en-US" sz="3200" i="1" dirty="0"/>
              <a:t> &lt; </a:t>
            </a:r>
            <a:r>
              <a:rPr lang="en-US" sz="3200" i="1" dirty="0" err="1"/>
              <a:t>cookiesArray.length</a:t>
            </a:r>
            <a:r>
              <a:rPr lang="en-US" sz="3200" i="1" dirty="0"/>
              <a:t>; </a:t>
            </a:r>
            <a:r>
              <a:rPr lang="en-US" sz="3200" i="1" dirty="0" err="1"/>
              <a:t>i</a:t>
            </a:r>
            <a:r>
              <a:rPr lang="en-US" sz="3200" i="1" dirty="0"/>
              <a:t>++) {</a:t>
            </a:r>
            <a:endParaRPr lang="en-US" sz="3200" dirty="0"/>
          </a:p>
          <a:p>
            <a:pPr marL="908050" lvl="4" indent="0">
              <a:buNone/>
            </a:pPr>
            <a:r>
              <a:rPr lang="en-US" sz="3200" dirty="0"/>
              <a:t>    </a:t>
            </a:r>
            <a:r>
              <a:rPr lang="en-US" sz="3200" dirty="0" err="1"/>
              <a:t>tmpArray</a:t>
            </a:r>
            <a:r>
              <a:rPr lang="en-US" sz="3200" dirty="0"/>
              <a:t> = </a:t>
            </a:r>
            <a:r>
              <a:rPr lang="en-US" sz="3200" dirty="0" err="1"/>
              <a:t>cookiesArray</a:t>
            </a:r>
            <a:r>
              <a:rPr lang="en-US" sz="3200" dirty="0"/>
              <a:t>[</a:t>
            </a:r>
            <a:r>
              <a:rPr lang="en-US" sz="3200" dirty="0" err="1"/>
              <a:t>i</a:t>
            </a:r>
            <a:r>
              <a:rPr lang="en-US" sz="3200" dirty="0"/>
              <a:t>].split("=")</a:t>
            </a:r>
            <a:r>
              <a:rPr lang="en-US" sz="3200" i="1" dirty="0"/>
              <a:t>;</a:t>
            </a:r>
            <a:endParaRPr lang="en-US" sz="3200" dirty="0"/>
          </a:p>
          <a:p>
            <a:pPr marL="908050" lvl="4" indent="0">
              <a:buNone/>
            </a:pPr>
            <a:r>
              <a:rPr lang="en-US" sz="3200" dirty="0"/>
              <a:t>    </a:t>
            </a:r>
            <a:r>
              <a:rPr lang="en-US" sz="3200" dirty="0" err="1"/>
              <a:t>cookiesObj</a:t>
            </a:r>
            <a:r>
              <a:rPr lang="en-US" sz="3200" dirty="0"/>
              <a:t>[</a:t>
            </a:r>
            <a:r>
              <a:rPr lang="en-US" sz="3200" dirty="0" err="1"/>
              <a:t>tmpArray</a:t>
            </a:r>
            <a:r>
              <a:rPr lang="en-US" sz="3200" dirty="0"/>
              <a:t>[0].replace(/\s/g, "")] = </a:t>
            </a:r>
            <a:r>
              <a:rPr lang="en-US" sz="3200" dirty="0" err="1"/>
              <a:t>tmpArray</a:t>
            </a:r>
            <a:r>
              <a:rPr lang="en-US" sz="3200" dirty="0"/>
              <a:t>[1]</a:t>
            </a:r>
            <a:r>
              <a:rPr lang="en-US" sz="3200" i="1" dirty="0"/>
              <a:t>;</a:t>
            </a:r>
            <a:endParaRPr lang="en-US" sz="3200" dirty="0"/>
          </a:p>
          <a:p>
            <a:pPr marL="908050" lvl="4" indent="0">
              <a:buNone/>
            </a:pPr>
            <a:r>
              <a:rPr lang="en-US" sz="3200" dirty="0"/>
              <a:t>}</a:t>
            </a:r>
          </a:p>
          <a:p>
            <a:pPr marL="908050" lvl="4" indent="0">
              <a:buNone/>
            </a:pPr>
            <a:r>
              <a:rPr lang="en-US" sz="3200" dirty="0" err="1"/>
              <a:t>window.prompt</a:t>
            </a:r>
            <a:r>
              <a:rPr lang="en-US" sz="3200" dirty="0"/>
              <a:t>("BC_TOKEN:", </a:t>
            </a:r>
            <a:r>
              <a:rPr lang="en-US" sz="3200" dirty="0" err="1"/>
              <a:t>cookiesObj.BC_TOKEN</a:t>
            </a:r>
            <a:r>
              <a:rPr lang="en-US" sz="3200" dirty="0"/>
              <a:t>)</a:t>
            </a:r>
            <a:r>
              <a:rPr lang="en-US" sz="3200" i="1" dirty="0"/>
              <a:t>;</a:t>
            </a:r>
            <a:endParaRPr lang="en-US" dirty="0"/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You should see your BC_TOKEN cookie appear in a popup dialog; copy and save it for the next step.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12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91949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Your Access Credentials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dirty="0" smtClean="0"/>
              <a:t>Go to a command line and paste in the following CURL command (the code is in </a:t>
            </a:r>
            <a:r>
              <a:rPr lang="en-US" dirty="0" err="1" smtClean="0"/>
              <a:t>curl.txt</a:t>
            </a:r>
            <a:r>
              <a:rPr lang="en-US" dirty="0" smtClean="0"/>
              <a:t>):</a:t>
            </a:r>
          </a:p>
          <a:p>
            <a:pPr marL="742950" indent="-742950">
              <a:buFont typeface="+mj-lt"/>
              <a:buAutoNum type="arabicPeriod"/>
            </a:pPr>
            <a:endParaRPr lang="en-US" dirty="0" smtClean="0"/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curl \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--include \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--header "Authorization: BC_TOKEN </a:t>
            </a:r>
            <a:r>
              <a:rPr lang="en-US" sz="2400" b="1" i="1" dirty="0" err="1">
                <a:solidFill>
                  <a:srgbClr val="FF0000"/>
                </a:solidFill>
                <a:latin typeface="Source Code Pro"/>
                <a:cs typeface="Source Code Pro"/>
              </a:rPr>
              <a:t>Your_BC_TOKEN_HERE</a:t>
            </a:r>
            <a:r>
              <a:rPr lang="en-US" sz="2400" dirty="0">
                <a:latin typeface="Source Code Pro"/>
                <a:cs typeface="Source Code Pro"/>
              </a:rPr>
              <a:t>" \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--data 'name=</a:t>
            </a:r>
            <a:r>
              <a:rPr lang="en-US" sz="2400" dirty="0" err="1">
                <a:latin typeface="Source Code Pro"/>
                <a:cs typeface="Source Code Pro"/>
              </a:rPr>
              <a:t>SampleClient&amp;maximum_scope</a:t>
            </a:r>
            <a:r>
              <a:rPr lang="en-US" sz="2400" dirty="0">
                <a:latin typeface="Source Code Pro"/>
                <a:cs typeface="Source Code Pro"/>
              </a:rPr>
              <a:t>=[{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    "identity": {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      "type": "video-cloud-account",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      "account-id": </a:t>
            </a:r>
            <a:r>
              <a:rPr lang="en-US" sz="2400" b="1" i="1" dirty="0">
                <a:solidFill>
                  <a:srgbClr val="FF0000"/>
                </a:solidFill>
                <a:latin typeface="Source Code Pro"/>
                <a:cs typeface="Source Code Pro"/>
              </a:rPr>
              <a:t>YOUR_ACCOUNT_ID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    },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    "operations": [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      "video-cloud/video/all"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    ]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</a:rPr>
              <a:t>  }]' \</a:t>
            </a:r>
          </a:p>
          <a:p>
            <a:pPr marL="684213" lvl="3" indent="0">
              <a:lnSpc>
                <a:spcPct val="70000"/>
              </a:lnSpc>
              <a:buNone/>
            </a:pPr>
            <a:endParaRPr lang="en-US" sz="24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r>
              <a:rPr lang="en-US" sz="2400" dirty="0">
                <a:latin typeface="Source Code Pro"/>
                <a:cs typeface="Source Code Pro"/>
                <a:hlinkClick r:id="rId2"/>
              </a:rPr>
              <a:t>https://oauth.brightcove.com/v3/</a:t>
            </a:r>
            <a:r>
              <a:rPr lang="en-US" sz="2400" dirty="0" smtClean="0">
                <a:latin typeface="Source Code Pro"/>
                <a:cs typeface="Source Code Pro"/>
                <a:hlinkClick r:id="rId2"/>
              </a:rPr>
              <a:t>client_credentials</a:t>
            </a:r>
            <a:endParaRPr lang="en-US" sz="2400" dirty="0" smtClean="0">
              <a:latin typeface="Source Code Pro"/>
              <a:cs typeface="Source Code Pro"/>
            </a:endParaRPr>
          </a:p>
          <a:p>
            <a:pPr marL="684213" lvl="3" indent="0">
              <a:lnSpc>
                <a:spcPct val="70000"/>
              </a:lnSpc>
              <a:buNone/>
            </a:pPr>
            <a:endParaRPr lang="en-US" dirty="0" smtClean="0"/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Copy the </a:t>
            </a:r>
            <a:r>
              <a:rPr lang="en-US" dirty="0" err="1" smtClean="0"/>
              <a:t>client_id</a:t>
            </a:r>
            <a:r>
              <a:rPr lang="en-US" dirty="0" smtClean="0"/>
              <a:t> and </a:t>
            </a:r>
            <a:r>
              <a:rPr lang="en-US" dirty="0" err="1" smtClean="0"/>
              <a:t>client_secret</a:t>
            </a:r>
            <a:r>
              <a:rPr lang="en-US" dirty="0" smtClean="0"/>
              <a:t> and save them for use in the next exercise.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13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92294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Exercise 2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Make an API Call</a:t>
            </a:r>
          </a:p>
        </p:txBody>
      </p:sp>
    </p:spTree>
    <p:extLst>
      <p:ext uri="{BB962C8B-B14F-4D97-AF65-F5344CB8AC3E}">
        <p14:creationId xmlns:p14="http://schemas.microsoft.com/office/powerpoint/2010/main" val="418856806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this exercise, we will make a CMS API call from a web page, using the client credentials we got in the previous exercise</a:t>
            </a:r>
          </a:p>
          <a:p>
            <a:r>
              <a:rPr lang="en-US" dirty="0" smtClean="0"/>
              <a:t>Since we can’t call the </a:t>
            </a:r>
            <a:r>
              <a:rPr lang="en-US" dirty="0" err="1" smtClean="0"/>
              <a:t>OAuth</a:t>
            </a:r>
            <a:r>
              <a:rPr lang="en-US" dirty="0" smtClean="0"/>
              <a:t> API directly from our local web server, we’ll route the call through a proxy that Learning Services built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http://solutions.brightcove.com:8006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The file we will work in is /</a:t>
            </a:r>
            <a:r>
              <a:rPr lang="en-US" dirty="0" err="1" smtClean="0"/>
              <a:t>oauth</a:t>
            </a:r>
            <a:r>
              <a:rPr lang="en-US" dirty="0" smtClean="0"/>
              <a:t>-exercises/</a:t>
            </a:r>
            <a:r>
              <a:rPr lang="en-US" dirty="0" err="1" smtClean="0"/>
              <a:t>oauth-exercise.html</a:t>
            </a:r>
            <a:endParaRPr lang="en-US" dirty="0" smtClean="0"/>
          </a:p>
          <a:p>
            <a:r>
              <a:rPr lang="en-US" dirty="0" smtClean="0"/>
              <a:t>You need to save this file somewhere under the document root of your local web server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15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43898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the Proxy Call to Make the API Request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the </a:t>
            </a:r>
            <a:r>
              <a:rPr lang="en-US" dirty="0" err="1" smtClean="0"/>
              <a:t>oauth-exercise.html</a:t>
            </a:r>
            <a:r>
              <a:rPr lang="en-US" dirty="0" smtClean="0"/>
              <a:t> file in your editor</a:t>
            </a:r>
          </a:p>
          <a:p>
            <a:r>
              <a:rPr lang="en-US" dirty="0" smtClean="0"/>
              <a:t>Open the send-</a:t>
            </a:r>
            <a:r>
              <a:rPr lang="en-US" dirty="0" err="1" smtClean="0"/>
              <a:t>request.js</a:t>
            </a:r>
            <a:r>
              <a:rPr lang="en-US" dirty="0" smtClean="0"/>
              <a:t> file in your editor</a:t>
            </a:r>
          </a:p>
          <a:p>
            <a:r>
              <a:rPr lang="en-US" dirty="0" smtClean="0"/>
              <a:t>Copy the contents of the send-</a:t>
            </a:r>
            <a:r>
              <a:rPr lang="en-US" dirty="0" err="1" smtClean="0"/>
              <a:t>request.js</a:t>
            </a:r>
            <a:r>
              <a:rPr lang="en-US" dirty="0" smtClean="0"/>
              <a:t> file and paste them into the </a:t>
            </a:r>
            <a:r>
              <a:rPr lang="en-US" i="1" dirty="0" err="1" smtClean="0">
                <a:latin typeface="Source Code Pro"/>
                <a:cs typeface="Source Code Pro"/>
              </a:rPr>
              <a:t>submitRequest</a:t>
            </a:r>
            <a:r>
              <a:rPr lang="en-US" i="1" dirty="0" smtClean="0">
                <a:latin typeface="Source Code Pro"/>
                <a:cs typeface="Source Code Pro"/>
              </a:rPr>
              <a:t>() </a:t>
            </a:r>
            <a:r>
              <a:rPr lang="en-US" dirty="0" smtClean="0"/>
              <a:t>function in the </a:t>
            </a:r>
            <a:r>
              <a:rPr lang="en-US" dirty="0" err="1" smtClean="0"/>
              <a:t>oauth-exercise.html</a:t>
            </a:r>
            <a:r>
              <a:rPr lang="en-US" dirty="0" smtClean="0"/>
              <a:t> file</a:t>
            </a:r>
          </a:p>
          <a:p>
            <a:r>
              <a:rPr lang="en-US" dirty="0" smtClean="0"/>
              <a:t>Save the </a:t>
            </a:r>
            <a:r>
              <a:rPr lang="en-US" dirty="0" err="1" smtClean="0"/>
              <a:t>oauth-exercise.html</a:t>
            </a:r>
            <a:r>
              <a:rPr lang="en-US" dirty="0"/>
              <a:t> </a:t>
            </a:r>
            <a:r>
              <a:rPr lang="en-US" dirty="0" smtClean="0"/>
              <a:t>and browse it through your local web server:</a:t>
            </a:r>
          </a:p>
          <a:p>
            <a:pPr marL="234950" lvl="1" indent="0">
              <a:buNone/>
            </a:pPr>
            <a:r>
              <a:rPr lang="en-US" dirty="0" smtClean="0">
                <a:latin typeface="Source Code Pro"/>
                <a:cs typeface="Source Code Pro"/>
              </a:rPr>
              <a:t>http://</a:t>
            </a:r>
            <a:r>
              <a:rPr lang="en-US" dirty="0" err="1" smtClean="0">
                <a:latin typeface="Source Code Pro"/>
                <a:cs typeface="Source Code Pro"/>
              </a:rPr>
              <a:t>localhost</a:t>
            </a:r>
            <a:r>
              <a:rPr lang="en-US" dirty="0" smtClean="0">
                <a:latin typeface="Source Code Pro"/>
                <a:cs typeface="Source Code Pro"/>
              </a:rPr>
              <a:t>/{path}/</a:t>
            </a:r>
            <a:r>
              <a:rPr lang="en-US" dirty="0" err="1" smtClean="0">
                <a:latin typeface="Source Code Pro"/>
                <a:cs typeface="Source Code Pro"/>
              </a:rPr>
              <a:t>oauth-exercise.html</a:t>
            </a:r>
            <a:endParaRPr lang="en-US" dirty="0">
              <a:latin typeface="Source Code Pro"/>
              <a:cs typeface="Source Code Pro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16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0693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All materials used in the session are </a:t>
            </a:r>
            <a:r>
              <a:rPr lang="en-US" dirty="0"/>
              <a:t>available at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BrightcoveLearning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Oauth</a:t>
            </a:r>
            <a:r>
              <a:rPr lang="en-US" dirty="0">
                <a:hlinkClick r:id="rId2"/>
              </a:rPr>
              <a:t>-API-Training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95232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Oauth</a:t>
            </a:r>
            <a:r>
              <a:rPr lang="en-US" dirty="0" smtClean="0"/>
              <a:t> 2.0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Standard authentication system for </a:t>
            </a:r>
            <a:r>
              <a:rPr lang="en-US" dirty="0" err="1" smtClean="0"/>
              <a:t>RESTful</a:t>
            </a:r>
            <a:r>
              <a:rPr lang="en-US" dirty="0" smtClean="0"/>
              <a:t> APIs</a:t>
            </a:r>
          </a:p>
          <a:p>
            <a:r>
              <a:rPr lang="en-US" dirty="0" smtClean="0"/>
              <a:t>Used by Google, Twitter, etc.</a:t>
            </a:r>
          </a:p>
          <a:p>
            <a:r>
              <a:rPr lang="en-US" dirty="0" smtClean="0"/>
              <a:t>Used for all </a:t>
            </a:r>
            <a:r>
              <a:rPr lang="en-US" dirty="0" err="1" smtClean="0"/>
              <a:t>Brightcove’s</a:t>
            </a:r>
            <a:r>
              <a:rPr lang="en-US" dirty="0" smtClean="0"/>
              <a:t> new </a:t>
            </a:r>
            <a:r>
              <a:rPr lang="en-US" dirty="0" err="1" smtClean="0"/>
              <a:t>RESTful</a:t>
            </a:r>
            <a:r>
              <a:rPr lang="en-US" dirty="0" smtClean="0"/>
              <a:t> APIs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2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86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it work?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There are several OAuth “flows”</a:t>
            </a:r>
          </a:p>
          <a:p>
            <a:r>
              <a:rPr lang="en-US" dirty="0" smtClean="0"/>
              <a:t>Customers will generally use the Client Credential flow</a:t>
            </a:r>
          </a:p>
          <a:p>
            <a:r>
              <a:rPr lang="en-US" dirty="0" smtClean="0"/>
              <a:t>OAuth Service server-side calls (client-side for Studio modules only)</a:t>
            </a:r>
          </a:p>
          <a:p>
            <a:r>
              <a:rPr lang="en-US" dirty="0" smtClean="0"/>
              <a:t>How it works:</a:t>
            </a:r>
          </a:p>
          <a:p>
            <a:pPr marL="977900" lvl="1" indent="-742950">
              <a:buFont typeface="+mj-lt"/>
              <a:buAutoNum type="arabicPeriod"/>
            </a:pPr>
            <a:r>
              <a:rPr lang="en-US" dirty="0" smtClean="0"/>
              <a:t>You get client credentials for some combination of API operations</a:t>
            </a:r>
          </a:p>
          <a:p>
            <a:pPr lvl="2"/>
            <a:r>
              <a:rPr lang="en-US" dirty="0" smtClean="0"/>
              <a:t>Use the OAuth UI or make an API call</a:t>
            </a:r>
          </a:p>
          <a:p>
            <a:pPr lvl="2"/>
            <a:r>
              <a:rPr lang="en-US" dirty="0" smtClean="0"/>
              <a:t>The credentials are a </a:t>
            </a:r>
            <a:r>
              <a:rPr lang="en-US" dirty="0" err="1" smtClean="0"/>
              <a:t>client_id</a:t>
            </a:r>
            <a:r>
              <a:rPr lang="en-US" dirty="0" smtClean="0"/>
              <a:t> and </a:t>
            </a:r>
            <a:r>
              <a:rPr lang="en-US" dirty="0" err="1" smtClean="0"/>
              <a:t>client_secret</a:t>
            </a:r>
            <a:endParaRPr lang="en-US" dirty="0" smtClean="0"/>
          </a:p>
          <a:p>
            <a:pPr marL="977900" lvl="1" indent="-742950">
              <a:buFont typeface="+mj-lt"/>
              <a:buAutoNum type="arabicPeriod"/>
            </a:pPr>
            <a:r>
              <a:rPr lang="en-US" dirty="0" smtClean="0"/>
              <a:t>You use the </a:t>
            </a:r>
            <a:r>
              <a:rPr lang="en-US" dirty="0" err="1" smtClean="0"/>
              <a:t>client_id</a:t>
            </a:r>
            <a:r>
              <a:rPr lang="en-US" dirty="0" smtClean="0"/>
              <a:t> and </a:t>
            </a:r>
            <a:r>
              <a:rPr lang="en-US" dirty="0" err="1" smtClean="0"/>
              <a:t>client_secret</a:t>
            </a:r>
            <a:r>
              <a:rPr lang="en-US" dirty="0" smtClean="0"/>
              <a:t> to get an </a:t>
            </a:r>
            <a:r>
              <a:rPr lang="en-US" dirty="0" err="1" smtClean="0"/>
              <a:t>access_token</a:t>
            </a:r>
            <a:r>
              <a:rPr lang="en-US" dirty="0" smtClean="0"/>
              <a:t> from the OAuth service</a:t>
            </a:r>
          </a:p>
          <a:p>
            <a:pPr lvl="2"/>
            <a:r>
              <a:rPr lang="en-US" dirty="0" err="1" smtClean="0"/>
              <a:t>access_tokens</a:t>
            </a:r>
            <a:r>
              <a:rPr lang="en-US" dirty="0" smtClean="0"/>
              <a:t> time out (currently in 5 minutes)</a:t>
            </a:r>
          </a:p>
          <a:p>
            <a:pPr lvl="2"/>
            <a:r>
              <a:rPr lang="en-US" dirty="0" smtClean="0"/>
              <a:t>The </a:t>
            </a:r>
            <a:r>
              <a:rPr lang="en-US" dirty="0" err="1" smtClean="0"/>
              <a:t>access_token</a:t>
            </a:r>
            <a:r>
              <a:rPr lang="en-US" dirty="0" smtClean="0"/>
              <a:t> is used to authenticate the API call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3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0012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 Credential Flow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4</a:t>
            </a:fld>
            <a:r>
              <a:rPr lang="en-US" smtClean="0"/>
              <a:t> |</a:t>
            </a:r>
            <a:endParaRPr lang="en-US"/>
          </a:p>
        </p:txBody>
      </p:sp>
      <p:pic>
        <p:nvPicPr>
          <p:cNvPr id="8" name="Picture 7" descr="client-credentials-workfl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781" y="1597025"/>
            <a:ext cx="8587581" cy="73179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406981" y="2892425"/>
            <a:ext cx="4191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is the basic logic for using </a:t>
            </a:r>
            <a:r>
              <a:rPr lang="en-US" dirty="0" err="1" smtClean="0"/>
              <a:t>Oauth</a:t>
            </a:r>
            <a:r>
              <a:rPr lang="en-US" dirty="0" smtClean="0"/>
              <a:t> with your apps. If the API operations you need are not in the </a:t>
            </a:r>
            <a:r>
              <a:rPr lang="en-US" dirty="0" err="1" smtClean="0"/>
              <a:t>OAuth</a:t>
            </a:r>
            <a:r>
              <a:rPr lang="en-US" dirty="0" smtClean="0"/>
              <a:t> UI, you can also get them via the </a:t>
            </a:r>
            <a:r>
              <a:rPr lang="en-US" dirty="0" err="1" smtClean="0"/>
              <a:t>OAuth</a:t>
            </a:r>
            <a:r>
              <a:rPr lang="en-US" dirty="0" smtClean="0"/>
              <a:t> API (Exercise 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34530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Sequence Diagram: One App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5</a:t>
            </a:fld>
            <a:r>
              <a:rPr lang="en-US" smtClean="0"/>
              <a:t> |</a:t>
            </a:r>
            <a:endParaRPr lang="en-US"/>
          </a:p>
        </p:txBody>
      </p:sp>
      <p:pic>
        <p:nvPicPr>
          <p:cNvPr id="5" name="Picture 4" descr="SingleAp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981" y="1673225"/>
            <a:ext cx="10162032" cy="762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72382" y="3273425"/>
            <a:ext cx="4191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If you just building one app, build the logic for getting tokens into the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2516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Sequence Diagram: Multiple Apps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6</a:t>
            </a:fld>
            <a:r>
              <a:rPr lang="en-US" smtClean="0"/>
              <a:t> |</a:t>
            </a:r>
            <a:endParaRPr lang="en-US"/>
          </a:p>
        </p:txBody>
      </p:sp>
      <p:pic>
        <p:nvPicPr>
          <p:cNvPr id="5" name="Picture 4" descr="Prox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1181" y="1597025"/>
            <a:ext cx="10162032" cy="762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72381" y="2130425"/>
            <a:ext cx="5334000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If you are going to create multiple apps (or a client-side web app) that will access an API, centralize the logic for getting access tokens in one place; one way to do this is to build a proxy for the API calls.</a:t>
            </a:r>
          </a:p>
          <a:p>
            <a:endParaRPr lang="en-US" dirty="0"/>
          </a:p>
          <a:p>
            <a:r>
              <a:rPr lang="en-US" dirty="0" smtClean="0"/>
              <a:t>The proxy could be a separate service or an embedded library. Note that there are several 3</a:t>
            </a:r>
            <a:r>
              <a:rPr lang="en-US" baseline="30000" dirty="0" smtClean="0"/>
              <a:t>rd</a:t>
            </a:r>
            <a:r>
              <a:rPr lang="en-US" dirty="0" smtClean="0"/>
              <a:t> party libraries </a:t>
            </a:r>
            <a:r>
              <a:rPr lang="en-US" dirty="0"/>
              <a:t>for OAuth2: </a:t>
            </a:r>
            <a:r>
              <a:rPr lang="en-US" dirty="0">
                <a:hlinkClick r:id="rId3"/>
              </a:rPr>
              <a:t>http://</a:t>
            </a:r>
            <a:r>
              <a:rPr lang="en-US" dirty="0" err="1">
                <a:hlinkClick r:id="rId3"/>
              </a:rPr>
              <a:t>oauth.net</a:t>
            </a:r>
            <a:r>
              <a:rPr lang="en-US" dirty="0">
                <a:hlinkClick r:id="rId3"/>
              </a:rPr>
              <a:t>/2/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93548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 Call to Get Client Credentials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API call</a:t>
            </a:r>
          </a:p>
          <a:p>
            <a:pPr marL="223837" lvl="4" indent="0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None/>
            </a:pPr>
            <a:r>
              <a:rPr lang="en-US" sz="3400" dirty="0">
                <a:latin typeface="Source Code Pro"/>
                <a:cs typeface="Source Code Pro"/>
                <a:hlinkClick r:id="rId2"/>
              </a:rPr>
              <a:t>https://oauth.brightcove.com/v3/</a:t>
            </a:r>
            <a:r>
              <a:rPr lang="en-US" sz="3400" dirty="0" smtClean="0">
                <a:latin typeface="Source Code Pro"/>
                <a:cs typeface="Source Code Pro"/>
                <a:hlinkClick r:id="rId2"/>
              </a:rPr>
              <a:t>client_credentials</a:t>
            </a:r>
            <a:endParaRPr lang="en-US" sz="3400" dirty="0"/>
          </a:p>
          <a:p>
            <a:endParaRPr lang="en-US" dirty="0" smtClean="0"/>
          </a:p>
          <a:p>
            <a:r>
              <a:rPr lang="en-US" dirty="0" smtClean="0"/>
              <a:t>Headers</a:t>
            </a:r>
            <a:endParaRPr lang="en-US" dirty="0" smtClean="0">
              <a:latin typeface="Source Code Pro"/>
              <a:cs typeface="Source Code Pro"/>
            </a:endParaRPr>
          </a:p>
          <a:p>
            <a:pPr marL="234950" lvl="1" indent="0">
              <a:buNone/>
            </a:pPr>
            <a:r>
              <a:rPr lang="en-US" sz="3100" dirty="0" err="1" smtClean="0">
                <a:latin typeface="Source Code Pro"/>
                <a:cs typeface="Source Code Pro"/>
              </a:rPr>
              <a:t>Authorizaton</a:t>
            </a:r>
            <a:r>
              <a:rPr lang="en-US" sz="3100" dirty="0" smtClean="0">
                <a:latin typeface="Source Code Pro"/>
                <a:cs typeface="Source Code Pro"/>
              </a:rPr>
              <a:t>: BC_TOKEN </a:t>
            </a:r>
            <a:r>
              <a:rPr lang="en-US" sz="3100" i="1" dirty="0" err="1" smtClean="0">
                <a:latin typeface="Source Code Pro"/>
                <a:cs typeface="Source Code Pro"/>
              </a:rPr>
              <a:t>your_bc_token</a:t>
            </a:r>
            <a:endParaRPr lang="en-US" sz="3100" i="1" dirty="0" smtClean="0">
              <a:latin typeface="Source Code Pro"/>
              <a:cs typeface="Source Code Pro"/>
            </a:endParaRPr>
          </a:p>
          <a:p>
            <a:pPr marL="234950" lvl="1" indent="0">
              <a:buNone/>
            </a:pPr>
            <a:r>
              <a:rPr lang="en-US" sz="3100" dirty="0">
                <a:latin typeface="Source Code Pro"/>
                <a:cs typeface="Source Code Pro"/>
              </a:rPr>
              <a:t>Content-Type: application/x-www-form-</a:t>
            </a:r>
            <a:r>
              <a:rPr lang="en-US" sz="3100" dirty="0" err="1">
                <a:latin typeface="Source Code Pro"/>
                <a:cs typeface="Source Code Pro"/>
              </a:rPr>
              <a:t>urlencoded</a:t>
            </a:r>
            <a:endParaRPr lang="en-US" sz="3100" dirty="0">
              <a:latin typeface="Source Code Pro"/>
              <a:cs typeface="Source Code Pro"/>
            </a:endParaRPr>
          </a:p>
          <a:p>
            <a:endParaRPr lang="en-US" dirty="0" smtClean="0"/>
          </a:p>
          <a:p>
            <a:r>
              <a:rPr lang="en-US" dirty="0" smtClean="0"/>
              <a:t>Request body</a:t>
            </a:r>
          </a:p>
          <a:p>
            <a:pPr marL="684213" lvl="3" indent="0">
              <a:lnSpc>
                <a:spcPct val="120000"/>
              </a:lnSpc>
              <a:buNone/>
            </a:pPr>
            <a:r>
              <a:rPr lang="en-US" sz="3100" dirty="0">
                <a:latin typeface="Source Code Pro"/>
                <a:cs typeface="Source Code Pro"/>
              </a:rPr>
              <a:t>name=</a:t>
            </a:r>
            <a:r>
              <a:rPr lang="en-US" sz="3100" dirty="0" err="1">
                <a:latin typeface="Source Code Pro"/>
                <a:cs typeface="Source Code Pro"/>
              </a:rPr>
              <a:t>SampleClient&amp;maximum_scope</a:t>
            </a:r>
            <a:r>
              <a:rPr lang="en-US" sz="3100" dirty="0">
                <a:latin typeface="Source Code Pro"/>
                <a:cs typeface="Source Code Pro"/>
              </a:rPr>
              <a:t>=[</a:t>
            </a:r>
            <a:r>
              <a:rPr lang="en-US" sz="3100" dirty="0" smtClean="0">
                <a:latin typeface="Source Code Pro"/>
                <a:cs typeface="Source Code Pro"/>
              </a:rPr>
              <a:t>{</a:t>
            </a:r>
            <a:endParaRPr lang="en-US" sz="31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120000"/>
              </a:lnSpc>
              <a:buNone/>
            </a:pPr>
            <a:r>
              <a:rPr lang="en-US" sz="3100" dirty="0">
                <a:latin typeface="Source Code Pro"/>
                <a:cs typeface="Source Code Pro"/>
              </a:rPr>
              <a:t>    "identity": </a:t>
            </a:r>
            <a:r>
              <a:rPr lang="en-US" sz="3100" dirty="0" smtClean="0">
                <a:latin typeface="Source Code Pro"/>
                <a:cs typeface="Source Code Pro"/>
              </a:rPr>
              <a:t>{</a:t>
            </a:r>
            <a:endParaRPr lang="en-US" sz="31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120000"/>
              </a:lnSpc>
              <a:buNone/>
            </a:pPr>
            <a:r>
              <a:rPr lang="en-US" sz="3100" dirty="0">
                <a:latin typeface="Source Code Pro"/>
                <a:cs typeface="Source Code Pro"/>
              </a:rPr>
              <a:t>      "type": "video-cloud-</a:t>
            </a:r>
            <a:r>
              <a:rPr lang="en-US" sz="3100" dirty="0" smtClean="0">
                <a:latin typeface="Source Code Pro"/>
                <a:cs typeface="Source Code Pro"/>
              </a:rPr>
              <a:t>account”,</a:t>
            </a:r>
            <a:endParaRPr lang="en-US" sz="31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120000"/>
              </a:lnSpc>
              <a:buNone/>
            </a:pPr>
            <a:r>
              <a:rPr lang="en-US" sz="3100" dirty="0">
                <a:latin typeface="Source Code Pro"/>
                <a:cs typeface="Source Code Pro"/>
              </a:rPr>
              <a:t>      "account-id": </a:t>
            </a:r>
            <a:r>
              <a:rPr lang="en-US" sz="3100" b="1" i="1" dirty="0" smtClean="0">
                <a:solidFill>
                  <a:srgbClr val="FF0000"/>
                </a:solidFill>
                <a:latin typeface="Source Code Pro"/>
                <a:cs typeface="Source Code Pro"/>
              </a:rPr>
              <a:t>YOUR_ACCOUNT_ID</a:t>
            </a:r>
            <a:endParaRPr lang="en-US" sz="31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120000"/>
              </a:lnSpc>
              <a:buNone/>
            </a:pPr>
            <a:r>
              <a:rPr lang="en-US" sz="3100" dirty="0">
                <a:latin typeface="Source Code Pro"/>
                <a:cs typeface="Source Code Pro"/>
              </a:rPr>
              <a:t>    }</a:t>
            </a:r>
            <a:r>
              <a:rPr lang="en-US" sz="3100" dirty="0" smtClean="0">
                <a:latin typeface="Source Code Pro"/>
                <a:cs typeface="Source Code Pro"/>
              </a:rPr>
              <a:t>,</a:t>
            </a:r>
            <a:endParaRPr lang="en-US" sz="31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120000"/>
              </a:lnSpc>
              <a:buNone/>
            </a:pPr>
            <a:r>
              <a:rPr lang="en-US" sz="3100" dirty="0">
                <a:latin typeface="Source Code Pro"/>
                <a:cs typeface="Source Code Pro"/>
              </a:rPr>
              <a:t>    "operations": </a:t>
            </a:r>
            <a:r>
              <a:rPr lang="en-US" sz="3100" dirty="0" smtClean="0">
                <a:latin typeface="Source Code Pro"/>
                <a:cs typeface="Source Code Pro"/>
              </a:rPr>
              <a:t>[</a:t>
            </a:r>
            <a:endParaRPr lang="en-US" sz="31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120000"/>
              </a:lnSpc>
              <a:buNone/>
            </a:pPr>
            <a:r>
              <a:rPr lang="en-US" sz="3100" dirty="0">
                <a:latin typeface="Source Code Pro"/>
                <a:cs typeface="Source Code Pro"/>
              </a:rPr>
              <a:t>      "video-cloud/video/</a:t>
            </a:r>
            <a:r>
              <a:rPr lang="en-US" sz="3100" dirty="0" smtClean="0">
                <a:latin typeface="Source Code Pro"/>
                <a:cs typeface="Source Code Pro"/>
              </a:rPr>
              <a:t>all”</a:t>
            </a:r>
            <a:endParaRPr lang="en-US" sz="31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120000"/>
              </a:lnSpc>
              <a:buNone/>
            </a:pPr>
            <a:r>
              <a:rPr lang="en-US" sz="3100" dirty="0">
                <a:latin typeface="Source Code Pro"/>
                <a:cs typeface="Source Code Pro"/>
              </a:rPr>
              <a:t>    </a:t>
            </a:r>
            <a:r>
              <a:rPr lang="en-US" sz="3100" dirty="0" smtClean="0">
                <a:latin typeface="Source Code Pro"/>
                <a:cs typeface="Source Code Pro"/>
              </a:rPr>
              <a:t>]</a:t>
            </a:r>
            <a:endParaRPr lang="en-US" sz="3100" dirty="0">
              <a:latin typeface="Source Code Pro"/>
              <a:cs typeface="Source Code Pro"/>
            </a:endParaRPr>
          </a:p>
          <a:p>
            <a:pPr marL="684213" lvl="3" indent="0">
              <a:lnSpc>
                <a:spcPct val="120000"/>
              </a:lnSpc>
              <a:buNone/>
            </a:pPr>
            <a:r>
              <a:rPr lang="en-US" sz="3100" dirty="0">
                <a:latin typeface="Source Code Pro"/>
                <a:cs typeface="Source Code Pro"/>
              </a:rPr>
              <a:t>  }]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7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1221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 Call to Get Access Token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API call</a:t>
            </a:r>
          </a:p>
          <a:p>
            <a:pPr marL="234950" lvl="1" indent="0">
              <a:buNone/>
            </a:pPr>
            <a:r>
              <a:rPr lang="en-US" sz="2800" dirty="0">
                <a:latin typeface="Source Code Pro"/>
                <a:cs typeface="Source Code Pro"/>
              </a:rPr>
              <a:t>https://</a:t>
            </a:r>
            <a:r>
              <a:rPr lang="en-US" sz="2800" dirty="0" err="1">
                <a:latin typeface="Source Code Pro"/>
                <a:cs typeface="Source Code Pro"/>
              </a:rPr>
              <a:t>oauth.brightcove.com</a:t>
            </a:r>
            <a:r>
              <a:rPr lang="en-US" sz="2800" dirty="0">
                <a:latin typeface="Source Code Pro"/>
                <a:cs typeface="Source Code Pro"/>
              </a:rPr>
              <a:t>/v3/</a:t>
            </a:r>
            <a:r>
              <a:rPr lang="en-US" sz="2800" dirty="0" err="1">
                <a:latin typeface="Source Code Pro"/>
                <a:cs typeface="Source Code Pro"/>
              </a:rPr>
              <a:t>access_token</a:t>
            </a:r>
            <a:endParaRPr lang="en-US" sz="2800" dirty="0">
              <a:latin typeface="Source Code Pro"/>
              <a:cs typeface="Source Code Pro"/>
            </a:endParaRPr>
          </a:p>
          <a:p>
            <a:r>
              <a:rPr lang="en-US" dirty="0" smtClean="0"/>
              <a:t>Headers</a:t>
            </a:r>
          </a:p>
          <a:p>
            <a:pPr marL="234950" lvl="1" indent="0">
              <a:buNone/>
            </a:pPr>
            <a:r>
              <a:rPr lang="en-US" sz="2800" dirty="0" err="1">
                <a:latin typeface="Source Code Pro"/>
                <a:cs typeface="Source Code Pro"/>
              </a:rPr>
              <a:t>Authorizaton</a:t>
            </a:r>
            <a:r>
              <a:rPr lang="en-US" sz="2800" dirty="0">
                <a:latin typeface="Source Code Pro"/>
                <a:cs typeface="Source Code Pro"/>
              </a:rPr>
              <a:t>: </a:t>
            </a:r>
            <a:r>
              <a:rPr lang="en-US" sz="2800" dirty="0" smtClean="0">
                <a:latin typeface="Source Code Pro"/>
                <a:cs typeface="Source Code Pro"/>
              </a:rPr>
              <a:t>Basic </a:t>
            </a:r>
            <a:r>
              <a:rPr lang="en-US" sz="2800" i="1" dirty="0" err="1" smtClean="0">
                <a:latin typeface="Source Code Pro"/>
                <a:cs typeface="Source Code Pro"/>
              </a:rPr>
              <a:t>client_id:client_secret</a:t>
            </a:r>
            <a:r>
              <a:rPr lang="en-US" sz="2800" i="1" dirty="0" smtClean="0">
                <a:latin typeface="Source Code Pro"/>
                <a:cs typeface="Source Code Pro"/>
              </a:rPr>
              <a:t> (base64 encoded)</a:t>
            </a:r>
            <a:endParaRPr lang="en-US" sz="2800" i="1" dirty="0">
              <a:latin typeface="Source Code Pro"/>
              <a:cs typeface="Source Code Pro"/>
            </a:endParaRPr>
          </a:p>
          <a:p>
            <a:pPr marL="234950" lvl="1" indent="0">
              <a:buNone/>
            </a:pPr>
            <a:r>
              <a:rPr lang="en-US" sz="2800" dirty="0">
                <a:latin typeface="Source Code Pro"/>
                <a:cs typeface="Source Code Pro"/>
              </a:rPr>
              <a:t>Content-Type: application/x-www-form-</a:t>
            </a:r>
            <a:r>
              <a:rPr lang="en-US" sz="2800" dirty="0" err="1" smtClean="0">
                <a:latin typeface="Source Code Pro"/>
                <a:cs typeface="Source Code Pro"/>
              </a:rPr>
              <a:t>urlencoded</a:t>
            </a:r>
            <a:endParaRPr lang="en-US" dirty="0">
              <a:latin typeface="Source Code Pro"/>
              <a:cs typeface="Source Code Pro"/>
            </a:endParaRPr>
          </a:p>
          <a:p>
            <a:r>
              <a:rPr lang="en-US" dirty="0" smtClean="0"/>
              <a:t>Request body</a:t>
            </a:r>
          </a:p>
          <a:p>
            <a:pPr marL="234950" lvl="1" indent="0">
              <a:buNone/>
            </a:pPr>
            <a:r>
              <a:rPr lang="en-US" sz="2800" dirty="0" err="1">
                <a:latin typeface="Source Code Pro"/>
                <a:cs typeface="Source Code Pro"/>
              </a:rPr>
              <a:t>grant_type</a:t>
            </a:r>
            <a:r>
              <a:rPr lang="en-US" sz="2800" dirty="0">
                <a:latin typeface="Source Code Pro"/>
                <a:cs typeface="Source Code Pro"/>
              </a:rPr>
              <a:t>=</a:t>
            </a:r>
            <a:r>
              <a:rPr lang="en-US" sz="2800" dirty="0" err="1">
                <a:latin typeface="Source Code Pro"/>
                <a:cs typeface="Source Code Pro"/>
              </a:rPr>
              <a:t>client_credentials</a:t>
            </a:r>
            <a:endParaRPr lang="en-US" sz="2800" dirty="0">
              <a:latin typeface="Source Code Pro"/>
              <a:cs typeface="Source Code Pro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©2014 Brightcove Inc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8</a:t>
            </a:fld>
            <a:r>
              <a:rPr lang="en-US" smtClean="0"/>
              <a:t> |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59442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Exercise 1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Get Client </a:t>
            </a:r>
            <a:r>
              <a:rPr lang="en-US" dirty="0" err="1" smtClean="0"/>
              <a:t>Credentiasl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1214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C-Template2014">
  <a:themeElements>
    <a:clrScheme name="Brightcove_Q3_2014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32488A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E2B69E2C-B113-4B58-92F2-73639C295189}"/>
    </a:ext>
  </a:extLst>
</a:theme>
</file>

<file path=ppt/theme/theme2.xml><?xml version="1.0" encoding="utf-8"?>
<a:theme xmlns:a="http://schemas.openxmlformats.org/drawingml/2006/main" name="Brightcove Dark">
  <a:themeElements>
    <a:clrScheme name="Brightcove_final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C099BF17-C8B7-4BE4-B7A9-F9964453B8ED}"/>
    </a:ext>
  </a:extLst>
</a:theme>
</file>

<file path=ppt/theme/theme3.xml><?xml version="1.0" encoding="utf-8"?>
<a:theme xmlns:a="http://schemas.openxmlformats.org/drawingml/2006/main" name="2014 Titles">
  <a:themeElements>
    <a:clrScheme name="Brightcove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BAD18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3895BFDA-DD2F-40AB-A4AF-F0BD206DA9BF}"/>
    </a:ext>
  </a:extLst>
</a:theme>
</file>

<file path=ppt/theme/theme4.xml><?xml version="1.0" encoding="utf-8"?>
<a:theme xmlns:a="http://schemas.openxmlformats.org/drawingml/2006/main" name="Product titles with taglin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2E91D1BA-F315-4F6F-ABF8-9584CB0798AE}"/>
    </a:ext>
  </a:extLst>
</a:theme>
</file>

<file path=ppt/theme/theme5.xml><?xml version="1.0" encoding="utf-8"?>
<a:theme xmlns:a="http://schemas.openxmlformats.org/drawingml/2006/main" name="Products with no taglin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bc-16x9-template.pptx" id="{93A921FE-6E80-4342-8EC2-1C4408DF7A38}" vid="{25F19BAD-74FA-47F8-BCA9-3B24D0DC190F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6714</TotalTime>
  <Words>1161</Words>
  <Application>Microsoft Macintosh PowerPoint</Application>
  <PresentationFormat>Custom</PresentationFormat>
  <Paragraphs>152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BC-Template2014</vt:lpstr>
      <vt:lpstr>Brightcove Dark</vt:lpstr>
      <vt:lpstr>2014 Titles</vt:lpstr>
      <vt:lpstr>Product titles with tagline</vt:lpstr>
      <vt:lpstr>Products with no taglines</vt:lpstr>
      <vt:lpstr>Working with OAuth</vt:lpstr>
      <vt:lpstr>What is Oauth 2.0</vt:lpstr>
      <vt:lpstr>How does it work?</vt:lpstr>
      <vt:lpstr>Client Credential Flow</vt:lpstr>
      <vt:lpstr>Sequence Diagram: One App</vt:lpstr>
      <vt:lpstr>Sequence Diagram: Multiple Apps</vt:lpstr>
      <vt:lpstr>API Call to Get Client Credentials</vt:lpstr>
      <vt:lpstr>API Call to Get Access Token</vt:lpstr>
      <vt:lpstr>Exercise 1</vt:lpstr>
      <vt:lpstr>Setup</vt:lpstr>
      <vt:lpstr>Hands-on: Get Client Credentials</vt:lpstr>
      <vt:lpstr>Get Your BC_TOKEN </vt:lpstr>
      <vt:lpstr>Get Your Access Credentials</vt:lpstr>
      <vt:lpstr>Exercise 2</vt:lpstr>
      <vt:lpstr>Setup</vt:lpstr>
      <vt:lpstr>Add the Proxy Call to Make the API Request</vt:lpstr>
      <vt:lpstr>Thank you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</dc:creator>
  <cp:lastModifiedBy>Robert Crooks</cp:lastModifiedBy>
  <cp:revision>37</cp:revision>
  <dcterms:created xsi:type="dcterms:W3CDTF">2014-09-13T21:02:55Z</dcterms:created>
  <dcterms:modified xsi:type="dcterms:W3CDTF">2014-11-05T19:12:24Z</dcterms:modified>
</cp:coreProperties>
</file>

<file path=docProps/thumbnail.jpeg>
</file>